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7" r:id="rId2"/>
    <p:sldId id="259" r:id="rId3"/>
    <p:sldId id="261"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5" r:id="rId18"/>
    <p:sldId id="274" r:id="rId19"/>
    <p:sldId id="276" r:id="rId20"/>
    <p:sldId id="277" r:id="rId21"/>
    <p:sldId id="278" r:id="rId22"/>
    <p:sldId id="279"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63" d="100"/>
          <a:sy n="163" d="100"/>
        </p:scale>
        <p:origin x="150" y="168"/>
      </p:cViewPr>
      <p:guideLst>
        <p:guide orient="horz" pos="2160"/>
        <p:guide pos="3840"/>
      </p:guideLst>
    </p:cSldViewPr>
  </p:slideViewPr>
  <p:notesTextViewPr>
    <p:cViewPr>
      <p:scale>
        <a:sx n="1" d="1"/>
        <a:sy n="1" d="1"/>
      </p:scale>
      <p:origin x="0" y="0"/>
    </p:cViewPr>
  </p:notesTextViewPr>
  <p:sorterViewPr>
    <p:cViewPr>
      <p:scale>
        <a:sx n="100" d="100"/>
        <a:sy n="100" d="100"/>
      </p:scale>
      <p:origin x="0" y="-19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A184832-B012-4AB4-B876-4FE9E569A900}" type="datetimeFigureOut">
              <a:rPr lang="en-GB" smtClean="0"/>
              <a:t>22/07/2018</a:t>
            </a:fld>
            <a:endParaRPr lang="en-GB"/>
          </a:p>
        </p:txBody>
      </p:sp>
      <p:sp>
        <p:nvSpPr>
          <p:cNvPr id="5" name="Footer Placeholder 4"/>
          <p:cNvSpPr>
            <a:spLocks noGrp="1"/>
          </p:cNvSpPr>
          <p:nvPr>
            <p:ph type="ftr" sz="quarter" idx="11"/>
          </p:nvPr>
        </p:nvSpPr>
        <p:spPr>
          <a:xfrm>
            <a:off x="1371600" y="4323845"/>
            <a:ext cx="6400800" cy="365125"/>
          </a:xfrm>
        </p:spPr>
        <p:txBody>
          <a:bodyPr/>
          <a:lstStyle/>
          <a:p>
            <a:endParaRPr lang="en-GB"/>
          </a:p>
        </p:txBody>
      </p:sp>
      <p:sp>
        <p:nvSpPr>
          <p:cNvPr id="6" name="Slide Number Placeholder 5"/>
          <p:cNvSpPr>
            <a:spLocks noGrp="1"/>
          </p:cNvSpPr>
          <p:nvPr>
            <p:ph type="sldNum" sz="quarter" idx="12"/>
          </p:nvPr>
        </p:nvSpPr>
        <p:spPr>
          <a:xfrm>
            <a:off x="8077200" y="1430866"/>
            <a:ext cx="2743200"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3889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5461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43683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07145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a:xfrm>
            <a:off x="685800" y="378883"/>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307743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22/07/2018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889338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22/07/2018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89045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22/07/2018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939164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A184832-B012-4AB4-B876-4FE9E569A900}" type="datetimeFigureOut">
              <a:rPr lang="en-GB" smtClean="0"/>
              <a:t>22/07/2018</a:t>
            </a:fld>
            <a:endParaRPr lang="en-GB"/>
          </a:p>
        </p:txBody>
      </p:sp>
      <p:sp>
        <p:nvSpPr>
          <p:cNvPr id="5" name="Footer Placeholder 4"/>
          <p:cNvSpPr>
            <a:spLocks noGrp="1"/>
          </p:cNvSpPr>
          <p:nvPr>
            <p:ph type="ftr" sz="quarter" idx="11"/>
          </p:nvPr>
        </p:nvSpPr>
        <p:spPr>
          <a:xfrm>
            <a:off x="685800" y="381000"/>
            <a:ext cx="6991492" cy="36512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199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22/07/2018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9835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22/07/2018</a:t>
            </a:fld>
            <a:endParaRPr lang="en-GB"/>
          </a:p>
        </p:txBody>
      </p:sp>
      <p:sp>
        <p:nvSpPr>
          <p:cNvPr id="5" name="Footer Placeholder 4"/>
          <p:cNvSpPr>
            <a:spLocks noGrp="1"/>
          </p:cNvSpPr>
          <p:nvPr>
            <p:ph type="ftr" sz="quarter" idx="11"/>
          </p:nvPr>
        </p:nvSpPr>
        <p:spPr>
          <a:xfrm>
            <a:off x="685800" y="381001"/>
            <a:ext cx="6991492" cy="36406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87137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04728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184832-B012-4AB4-B876-4FE9E569A900}" type="datetimeFigureOut">
              <a:rPr lang="en-GB" smtClean="0"/>
              <a:t>22/07/2018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248377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184832-B012-4AB4-B876-4FE9E569A900}" type="datetimeFigureOut">
              <a:rPr lang="en-GB" smtClean="0"/>
              <a:t>22/07/2018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7219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84832-B012-4AB4-B876-4FE9E569A900}" type="datetimeFigureOut">
              <a:rPr lang="en-GB" smtClean="0"/>
              <a:t>22/07/2018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64222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2521182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22/07/2018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71345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184832-B012-4AB4-B876-4FE9E569A900}" type="datetimeFigureOut">
              <a:rPr lang="en-GB" smtClean="0"/>
              <a:t>22/07/2018</a:t>
            </a:fld>
            <a:endParaRPr lang="en-GB"/>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94A5E1F-4F2C-4F1D-A2F6-9B99E4E7AB6B}" type="slidenum">
              <a:rPr lang="en-GB" smtClean="0"/>
              <a:t>‹#›</a:t>
            </a:fld>
            <a:endParaRPr lang="en-GB"/>
          </a:p>
        </p:txBody>
      </p:sp>
    </p:spTree>
    <p:extLst>
      <p:ext uri="{BB962C8B-B14F-4D97-AF65-F5344CB8AC3E}">
        <p14:creationId xmlns:p14="http://schemas.microsoft.com/office/powerpoint/2010/main" val="665280913"/>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a:ln w="19050">
                  <a:solidFill>
                    <a:schemeClr val="bg1"/>
                  </a:solidFill>
                </a:ln>
                <a:solidFill>
                  <a:srgbClr val="FFFF00"/>
                </a:solidFill>
              </a:rPr>
              <a:t>John 11:38-57</a:t>
            </a:r>
            <a:endParaRPr lang="en-GB" sz="2700" b="1" cap="none" dirty="0">
              <a:ln w="19050">
                <a:solidFill>
                  <a:schemeClr val="bg1"/>
                </a:solidFill>
              </a:ln>
              <a:solidFill>
                <a:srgbClr val="FFFF00"/>
              </a:solidFill>
            </a:endParaRPr>
          </a:p>
        </p:txBody>
      </p:sp>
    </p:spTree>
    <p:extLst>
      <p:ext uri="{BB962C8B-B14F-4D97-AF65-F5344CB8AC3E}">
        <p14:creationId xmlns:p14="http://schemas.microsoft.com/office/powerpoint/2010/main" val="1377771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2431435"/>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Jesus’ emotion/indignation</a:t>
            </a:r>
          </a:p>
          <a:p>
            <a:pPr marL="342900" indent="-342900">
              <a:buFont typeface="Arial" panose="020B0604020202020204" pitchFamily="34" charset="0"/>
              <a:buChar char="•"/>
            </a:pPr>
            <a:r>
              <a:rPr lang="en-GB" sz="2400" b="1" dirty="0">
                <a:solidFill>
                  <a:schemeClr val="accent6">
                    <a:lumMod val="40000"/>
                    <a:lumOff val="60000"/>
                  </a:schemeClr>
                </a:solidFill>
              </a:rPr>
              <a:t>Lazarus’ tomb</a:t>
            </a:r>
          </a:p>
          <a:p>
            <a:pPr marL="342900" indent="-342900">
              <a:buFont typeface="Arial" panose="020B0604020202020204" pitchFamily="34" charset="0"/>
              <a:buChar char="•"/>
            </a:pPr>
            <a:r>
              <a:rPr lang="en-GB" sz="2400" b="1" dirty="0">
                <a:solidFill>
                  <a:schemeClr val="accent6">
                    <a:lumMod val="40000"/>
                    <a:lumOff val="60000"/>
                  </a:schemeClr>
                </a:solidFill>
              </a:rPr>
              <a:t>Ceremonial uncleanliness</a:t>
            </a:r>
          </a:p>
          <a:p>
            <a:pPr marL="342900" indent="-342900">
              <a:buFont typeface="Arial" panose="020B0604020202020204" pitchFamily="34" charset="0"/>
              <a:buChar char="•"/>
            </a:pPr>
            <a:r>
              <a:rPr lang="en-GB" sz="2400" b="1" dirty="0">
                <a:solidFill>
                  <a:schemeClr val="accent6">
                    <a:lumMod val="40000"/>
                    <a:lumOff val="60000"/>
                  </a:schemeClr>
                </a:solidFill>
              </a:rPr>
              <a:t>Jesus’ prayer</a:t>
            </a:r>
          </a:p>
          <a:p>
            <a:pPr marL="342900" indent="-342900">
              <a:buFont typeface="Arial" panose="020B0604020202020204" pitchFamily="34" charset="0"/>
              <a:buChar char="•"/>
            </a:pPr>
            <a:r>
              <a:rPr lang="en-GB" sz="2800" b="1" dirty="0">
                <a:solidFill>
                  <a:schemeClr val="accent6">
                    <a:lumMod val="40000"/>
                    <a:lumOff val="60000"/>
                  </a:schemeClr>
                </a:solidFill>
              </a:rPr>
              <a:t>Jesus’ instructions</a:t>
            </a:r>
          </a:p>
          <a:p>
            <a:pPr marL="361950"/>
            <a:r>
              <a:rPr lang="en-GB" sz="2800" b="1" dirty="0">
                <a:solidFill>
                  <a:schemeClr val="accent4">
                    <a:lumMod val="40000"/>
                    <a:lumOff val="60000"/>
                  </a:schemeClr>
                </a:solidFill>
              </a:rPr>
              <a:t>( our attitude to death) </a:t>
            </a:r>
          </a:p>
        </p:txBody>
      </p:sp>
    </p:spTree>
    <p:extLst>
      <p:ext uri="{BB962C8B-B14F-4D97-AF65-F5344CB8AC3E}">
        <p14:creationId xmlns:p14="http://schemas.microsoft.com/office/powerpoint/2010/main" val="2364916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 calcmode="lin" valueType="num">
                                      <p:cBhvr>
                                        <p:cTn id="7"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1015663"/>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3200" b="1" dirty="0">
                <a:solidFill>
                  <a:srgbClr val="FFFF00"/>
                </a:solidFill>
              </a:rPr>
              <a:t>Lazarus: the mixed reaction (vv.45-46)</a:t>
            </a:r>
          </a:p>
        </p:txBody>
      </p:sp>
      <p:sp>
        <p:nvSpPr>
          <p:cNvPr id="5" name="TextBox 4">
            <a:extLst>
              <a:ext uri="{FF2B5EF4-FFF2-40B4-BE49-F238E27FC236}">
                <a16:creationId xmlns:a16="http://schemas.microsoft.com/office/drawing/2014/main" id="{D51D3D4D-AAFB-41BE-9618-813089ADF7F4}"/>
              </a:ext>
            </a:extLst>
          </p:cNvPr>
          <p:cNvSpPr txBox="1"/>
          <p:nvPr/>
        </p:nvSpPr>
        <p:spPr>
          <a:xfrm>
            <a:off x="1524000" y="2372264"/>
            <a:ext cx="8905875" cy="1200329"/>
          </a:xfrm>
          <a:prstGeom prst="rect">
            <a:avLst/>
          </a:prstGeom>
          <a:noFill/>
        </p:spPr>
        <p:txBody>
          <a:bodyPr wrap="square" rtlCol="0">
            <a:spAutoFit/>
          </a:bodyPr>
          <a:lstStyle/>
          <a:p>
            <a:r>
              <a:rPr lang="en-GB" sz="2400" i="1" dirty="0">
                <a:ln w="6350">
                  <a:solidFill>
                    <a:schemeClr val="accent1"/>
                  </a:solidFill>
                </a:ln>
                <a:solidFill>
                  <a:srgbClr val="FFFF00"/>
                </a:solidFill>
                <a:latin typeface="Abadi" panose="020B0604020104020204" pitchFamily="34" charset="0"/>
              </a:rPr>
              <a:t>“Therefore, many of the Jews who had come to visit Mary, and had seen what Jesus did, believed in him. But some of them went to the Pharisees and told them what Jesus had done.” </a:t>
            </a:r>
            <a:endParaRPr lang="en-GB" dirty="0"/>
          </a:p>
        </p:txBody>
      </p:sp>
    </p:spTree>
    <p:extLst>
      <p:ext uri="{BB962C8B-B14F-4D97-AF65-F5344CB8AC3E}">
        <p14:creationId xmlns:p14="http://schemas.microsoft.com/office/powerpoint/2010/main" val="266767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1000"/>
                                        <p:tgtEl>
                                          <p:spTgt spid="5">
                                            <p:txEl>
                                              <p:pRg st="0" end="0"/>
                                            </p:txEl>
                                          </p:spTgt>
                                        </p:tgtEl>
                                      </p:cBhvr>
                                    </p:animEffect>
                                    <p:anim calcmode="lin" valueType="num">
                                      <p:cBhvr>
                                        <p:cTn id="1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1446550"/>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3200" b="1" dirty="0">
                <a:solidFill>
                  <a:srgbClr val="FFFF00"/>
                </a:solidFill>
              </a:rPr>
              <a:t>Jesus: the opposition (vv.47-53)</a:t>
            </a:r>
          </a:p>
        </p:txBody>
      </p:sp>
      <p:sp>
        <p:nvSpPr>
          <p:cNvPr id="4" name="TextBox 3">
            <a:extLst>
              <a:ext uri="{FF2B5EF4-FFF2-40B4-BE49-F238E27FC236}">
                <a16:creationId xmlns:a16="http://schemas.microsoft.com/office/drawing/2014/main" id="{4CE62C9B-6631-4505-9046-A7043909F6A2}"/>
              </a:ext>
            </a:extLst>
          </p:cNvPr>
          <p:cNvSpPr txBox="1"/>
          <p:nvPr/>
        </p:nvSpPr>
        <p:spPr>
          <a:xfrm>
            <a:off x="1533524" y="2603859"/>
            <a:ext cx="10182225" cy="4154984"/>
          </a:xfrm>
          <a:prstGeom prst="rect">
            <a:avLst/>
          </a:prstGeom>
          <a:noFill/>
        </p:spPr>
        <p:txBody>
          <a:bodyPr wrap="square" rtlCol="0">
            <a:spAutoFit/>
          </a:bodyPr>
          <a:lstStyle/>
          <a:p>
            <a:r>
              <a:rPr lang="en-GB" sz="2400" i="1" dirty="0">
                <a:ln w="6350">
                  <a:solidFill>
                    <a:schemeClr val="accent1"/>
                  </a:solidFill>
                </a:ln>
                <a:solidFill>
                  <a:srgbClr val="FFFF00"/>
                </a:solidFill>
                <a:latin typeface="Abadi" panose="020B0604020104020204" pitchFamily="34" charset="0"/>
              </a:rPr>
              <a:t>Then the chief priests and the Pharisees called a meeting of the Sanhedrin. ‘What are we accomplishing?’ they asked. ‘Here is this man performing many signs. If we let him go on like this, everyone will believe in him, and then the Romans will come and take away both our temple and our nation.’ Then one of them, named Caiaphas, who was high priest that year, spoke up, ‘You know nothing at all! You do not realise that it is better for you that one man dies for the people than that the whole nation perishes.’ He did not say this on his own, but as high priest that year he prophesied that Jesus would die for the Jewish nation, and not only for that nation but also for the scattered children of God, to bring them together and make them one. So, from that day on they plotted to take his life.” </a:t>
            </a:r>
            <a:endParaRPr lang="en-GB" dirty="0">
              <a:ln w="6350">
                <a:solidFill>
                  <a:schemeClr val="accent1"/>
                </a:solidFill>
              </a:ln>
              <a:solidFill>
                <a:srgbClr val="FFFF00"/>
              </a:solidFill>
            </a:endParaRPr>
          </a:p>
        </p:txBody>
      </p:sp>
    </p:spTree>
    <p:extLst>
      <p:ext uri="{BB962C8B-B14F-4D97-AF65-F5344CB8AC3E}">
        <p14:creationId xmlns:p14="http://schemas.microsoft.com/office/powerpoint/2010/main" val="3260282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1000"/>
                                        <p:tgtEl>
                                          <p:spTgt spid="4">
                                            <p:txEl>
                                              <p:pRg st="0" end="0"/>
                                            </p:txEl>
                                          </p:spTgt>
                                        </p:tgtEl>
                                      </p:cBhvr>
                                    </p:animEffect>
                                    <p:anim calcmode="lin" valueType="num">
                                      <p:cBhvr>
                                        <p:cTn id="1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1446550"/>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3200" b="1" dirty="0">
                <a:solidFill>
                  <a:srgbClr val="FFFF00"/>
                </a:solidFill>
              </a:rPr>
              <a:t>Jesus: the opposition (vv.47-53)</a:t>
            </a:r>
          </a:p>
        </p:txBody>
      </p:sp>
      <p:sp>
        <p:nvSpPr>
          <p:cNvPr id="4" name="TextBox 3">
            <a:extLst>
              <a:ext uri="{FF2B5EF4-FFF2-40B4-BE49-F238E27FC236}">
                <a16:creationId xmlns:a16="http://schemas.microsoft.com/office/drawing/2014/main" id="{4CE62C9B-6631-4505-9046-A7043909F6A2}"/>
              </a:ext>
            </a:extLst>
          </p:cNvPr>
          <p:cNvSpPr txBox="1"/>
          <p:nvPr/>
        </p:nvSpPr>
        <p:spPr>
          <a:xfrm>
            <a:off x="1628774" y="2800896"/>
            <a:ext cx="10182225" cy="523220"/>
          </a:xfrm>
          <a:prstGeom prst="rect">
            <a:avLst/>
          </a:prstGeom>
          <a:noFill/>
        </p:spPr>
        <p:txBody>
          <a:bodyPr wrap="square" rtlCol="0">
            <a:spAutoFit/>
          </a:bodyPr>
          <a:lstStyle/>
          <a:p>
            <a:pPr marL="457200" indent="-457200">
              <a:buFont typeface="Arial" panose="020B0604020202020204" pitchFamily="34" charset="0"/>
              <a:buChar char="•"/>
            </a:pPr>
            <a:r>
              <a:rPr lang="en-GB" sz="2800" b="1" dirty="0">
                <a:ln w="6350">
                  <a:noFill/>
                </a:ln>
                <a:solidFill>
                  <a:srgbClr val="92D050"/>
                </a:solidFill>
              </a:rPr>
              <a:t>Behind the scenes</a:t>
            </a:r>
          </a:p>
        </p:txBody>
      </p:sp>
    </p:spTree>
    <p:extLst>
      <p:ext uri="{BB962C8B-B14F-4D97-AF65-F5344CB8AC3E}">
        <p14:creationId xmlns:p14="http://schemas.microsoft.com/office/powerpoint/2010/main" val="2966737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1446550"/>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3200" b="1" dirty="0">
                <a:solidFill>
                  <a:srgbClr val="FFFF00"/>
                </a:solidFill>
              </a:rPr>
              <a:t>Jesus: the opposition (vv.47-53)</a:t>
            </a:r>
          </a:p>
        </p:txBody>
      </p:sp>
      <p:sp>
        <p:nvSpPr>
          <p:cNvPr id="4" name="TextBox 3">
            <a:extLst>
              <a:ext uri="{FF2B5EF4-FFF2-40B4-BE49-F238E27FC236}">
                <a16:creationId xmlns:a16="http://schemas.microsoft.com/office/drawing/2014/main" id="{4CE62C9B-6631-4505-9046-A7043909F6A2}"/>
              </a:ext>
            </a:extLst>
          </p:cNvPr>
          <p:cNvSpPr txBox="1"/>
          <p:nvPr/>
        </p:nvSpPr>
        <p:spPr>
          <a:xfrm>
            <a:off x="1628774" y="2800896"/>
            <a:ext cx="10182225" cy="1815882"/>
          </a:xfrm>
          <a:prstGeom prst="rect">
            <a:avLst/>
          </a:prstGeom>
          <a:noFill/>
        </p:spPr>
        <p:txBody>
          <a:bodyPr wrap="square" rtlCol="0">
            <a:spAutoFit/>
          </a:bodyPr>
          <a:lstStyle/>
          <a:p>
            <a:pPr marL="457200" indent="-457200">
              <a:buFont typeface="Arial" panose="020B0604020202020204" pitchFamily="34" charset="0"/>
              <a:buChar char="•"/>
            </a:pPr>
            <a:r>
              <a:rPr lang="en-GB" sz="2800" b="1" dirty="0">
                <a:ln w="6350">
                  <a:noFill/>
                </a:ln>
                <a:solidFill>
                  <a:srgbClr val="92D050"/>
                </a:solidFill>
              </a:rPr>
              <a:t>Behind the scenes</a:t>
            </a:r>
          </a:p>
          <a:p>
            <a:r>
              <a:rPr lang="en-GB" sz="2800" b="1" dirty="0">
                <a:ln w="6350">
                  <a:noFill/>
                </a:ln>
                <a:solidFill>
                  <a:srgbClr val="92D050"/>
                </a:solidFill>
              </a:rPr>
              <a:t>	Two observations:</a:t>
            </a:r>
          </a:p>
          <a:p>
            <a:r>
              <a:rPr lang="en-GB" sz="2800" b="1" dirty="0">
                <a:ln w="6350">
                  <a:noFill/>
                </a:ln>
                <a:solidFill>
                  <a:srgbClr val="92D050"/>
                </a:solidFill>
              </a:rPr>
              <a:t>	</a:t>
            </a:r>
            <a:r>
              <a:rPr lang="en-GB" sz="2800" b="1" dirty="0">
                <a:ln w="6350">
                  <a:noFill/>
                </a:ln>
                <a:solidFill>
                  <a:schemeClr val="accent6">
                    <a:lumMod val="40000"/>
                    <a:lumOff val="60000"/>
                  </a:schemeClr>
                </a:solidFill>
              </a:rPr>
              <a:t>A.</a:t>
            </a:r>
            <a:r>
              <a:rPr lang="en-GB" sz="2800" b="1" dirty="0">
                <a:ln w="6350">
                  <a:noFill/>
                </a:ln>
                <a:solidFill>
                  <a:srgbClr val="92D050"/>
                </a:solidFill>
              </a:rPr>
              <a:t> </a:t>
            </a:r>
            <a:r>
              <a:rPr lang="en-GB" sz="2800" b="1" dirty="0">
                <a:ln w="6350">
                  <a:noFill/>
                </a:ln>
                <a:solidFill>
                  <a:schemeClr val="accent5">
                    <a:lumMod val="20000"/>
                    <a:lumOff val="80000"/>
                  </a:schemeClr>
                </a:solidFill>
              </a:rPr>
              <a:t>You don’t have to be a believer to be God’s 					mouthpiece</a:t>
            </a:r>
          </a:p>
        </p:txBody>
      </p:sp>
    </p:spTree>
    <p:extLst>
      <p:ext uri="{BB962C8B-B14F-4D97-AF65-F5344CB8AC3E}">
        <p14:creationId xmlns:p14="http://schemas.microsoft.com/office/powerpoint/2010/main" val="352500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1446550"/>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3200" b="1" dirty="0">
                <a:solidFill>
                  <a:srgbClr val="FFFF00"/>
                </a:solidFill>
              </a:rPr>
              <a:t>Jesus: the opposition (vv.47-53)</a:t>
            </a:r>
          </a:p>
        </p:txBody>
      </p:sp>
      <p:sp>
        <p:nvSpPr>
          <p:cNvPr id="4" name="TextBox 3">
            <a:extLst>
              <a:ext uri="{FF2B5EF4-FFF2-40B4-BE49-F238E27FC236}">
                <a16:creationId xmlns:a16="http://schemas.microsoft.com/office/drawing/2014/main" id="{4CE62C9B-6631-4505-9046-A7043909F6A2}"/>
              </a:ext>
            </a:extLst>
          </p:cNvPr>
          <p:cNvSpPr txBox="1"/>
          <p:nvPr/>
        </p:nvSpPr>
        <p:spPr>
          <a:xfrm>
            <a:off x="1628774" y="2800896"/>
            <a:ext cx="10182225" cy="2246769"/>
          </a:xfrm>
          <a:prstGeom prst="rect">
            <a:avLst/>
          </a:prstGeom>
          <a:noFill/>
        </p:spPr>
        <p:txBody>
          <a:bodyPr wrap="square" rtlCol="0">
            <a:spAutoFit/>
          </a:bodyPr>
          <a:lstStyle/>
          <a:p>
            <a:pPr marL="457200" indent="-457200">
              <a:buFont typeface="Arial" panose="020B0604020202020204" pitchFamily="34" charset="0"/>
              <a:buChar char="•"/>
            </a:pPr>
            <a:r>
              <a:rPr lang="en-GB" sz="2800" b="1" dirty="0">
                <a:ln w="6350">
                  <a:noFill/>
                </a:ln>
                <a:solidFill>
                  <a:srgbClr val="92D050"/>
                </a:solidFill>
              </a:rPr>
              <a:t>Behind the scenes</a:t>
            </a:r>
          </a:p>
          <a:p>
            <a:r>
              <a:rPr lang="en-GB" sz="2800" b="1" dirty="0">
                <a:ln w="6350">
                  <a:noFill/>
                </a:ln>
                <a:solidFill>
                  <a:srgbClr val="92D050"/>
                </a:solidFill>
              </a:rPr>
              <a:t>	Two observations:</a:t>
            </a:r>
          </a:p>
          <a:p>
            <a:r>
              <a:rPr lang="en-GB" sz="2800" b="1" dirty="0">
                <a:ln w="6350">
                  <a:noFill/>
                </a:ln>
                <a:solidFill>
                  <a:srgbClr val="92D050"/>
                </a:solidFill>
              </a:rPr>
              <a:t>	</a:t>
            </a:r>
            <a:r>
              <a:rPr lang="en-GB" sz="2800" b="1" dirty="0">
                <a:ln w="6350">
                  <a:noFill/>
                </a:ln>
                <a:solidFill>
                  <a:schemeClr val="accent6">
                    <a:lumMod val="20000"/>
                    <a:lumOff val="80000"/>
                  </a:schemeClr>
                </a:solidFill>
              </a:rPr>
              <a:t>A</a:t>
            </a:r>
            <a:r>
              <a:rPr lang="en-GB" sz="2800" b="1" dirty="0">
                <a:ln w="6350">
                  <a:noFill/>
                </a:ln>
                <a:solidFill>
                  <a:schemeClr val="accent6">
                    <a:lumMod val="40000"/>
                    <a:lumOff val="60000"/>
                  </a:schemeClr>
                </a:solidFill>
              </a:rPr>
              <a:t>.</a:t>
            </a:r>
            <a:r>
              <a:rPr lang="en-GB" sz="2800" b="1" dirty="0">
                <a:ln w="6350">
                  <a:noFill/>
                </a:ln>
                <a:solidFill>
                  <a:srgbClr val="92D050"/>
                </a:solidFill>
              </a:rPr>
              <a:t> </a:t>
            </a:r>
            <a:r>
              <a:rPr lang="en-GB" sz="2800" b="1" dirty="0">
                <a:ln w="6350">
                  <a:noFill/>
                </a:ln>
                <a:solidFill>
                  <a:schemeClr val="accent5">
                    <a:lumMod val="20000"/>
                    <a:lumOff val="80000"/>
                  </a:schemeClr>
                </a:solidFill>
              </a:rPr>
              <a:t>You don’t have to be a believer to be God’s 					mouthpiece</a:t>
            </a:r>
          </a:p>
          <a:p>
            <a:r>
              <a:rPr lang="en-GB" sz="2800" b="1" dirty="0">
                <a:ln w="6350">
                  <a:noFill/>
                </a:ln>
                <a:solidFill>
                  <a:schemeClr val="accent5">
                    <a:lumMod val="20000"/>
                    <a:lumOff val="80000"/>
                  </a:schemeClr>
                </a:solidFill>
              </a:rPr>
              <a:t>	B. Unbelieving logic as illogical as you can get</a:t>
            </a:r>
          </a:p>
        </p:txBody>
      </p:sp>
    </p:spTree>
    <p:extLst>
      <p:ext uri="{BB962C8B-B14F-4D97-AF65-F5344CB8AC3E}">
        <p14:creationId xmlns:p14="http://schemas.microsoft.com/office/powerpoint/2010/main" val="2577858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1938992"/>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p:txBody>
      </p:sp>
      <p:sp>
        <p:nvSpPr>
          <p:cNvPr id="5" name="TextBox 4">
            <a:extLst>
              <a:ext uri="{FF2B5EF4-FFF2-40B4-BE49-F238E27FC236}">
                <a16:creationId xmlns:a16="http://schemas.microsoft.com/office/drawing/2014/main" id="{9C526E4A-690D-4C13-BCEF-668A9B244B71}"/>
              </a:ext>
            </a:extLst>
          </p:cNvPr>
          <p:cNvSpPr txBox="1"/>
          <p:nvPr/>
        </p:nvSpPr>
        <p:spPr>
          <a:xfrm>
            <a:off x="1552575" y="3164681"/>
            <a:ext cx="10220325" cy="3693319"/>
          </a:xfrm>
          <a:prstGeom prst="rect">
            <a:avLst/>
          </a:prstGeom>
          <a:noFill/>
        </p:spPr>
        <p:txBody>
          <a:bodyPr wrap="square" rtlCol="0">
            <a:spAutoFit/>
          </a:bodyPr>
          <a:lstStyle/>
          <a:p>
            <a:r>
              <a:rPr lang="en-GB" sz="2400" i="1" dirty="0">
                <a:ln w="6350">
                  <a:solidFill>
                    <a:schemeClr val="accent1"/>
                  </a:solidFill>
                </a:ln>
                <a:solidFill>
                  <a:srgbClr val="FFFF00"/>
                </a:solidFill>
                <a:latin typeface="Abadi" panose="020B0604020104020204" pitchFamily="34" charset="0"/>
              </a:rPr>
              <a:t>Therefore, Jesus no longer moved about publicly among the people of Judea. Instead he withdrew to a region near the wilderness, to a village called Ephraim, where he stayed with his disciples. When it was almost time for the Jewish Passover, many went up from the country to Jerusalem for their ceremonial cleansing before the Passover. They kept looking for Jesus, and as they stood in the temple courts they asked one another, ‘What do you think? Isn’t he coming to the festival at all?’ But the chief priests and the Pharisees had given orders that anyone who found out where Jesus was should report it so that they might arrest him.” </a:t>
            </a:r>
            <a:endParaRPr lang="en-GB" sz="2400" dirty="0">
              <a:ln w="6350">
                <a:solidFill>
                  <a:schemeClr val="accent1"/>
                </a:solidFill>
              </a:ln>
              <a:solidFill>
                <a:srgbClr val="FFFF00"/>
              </a:solidFill>
              <a:latin typeface="Abadi" panose="020B0604020104020204" pitchFamily="34" charset="0"/>
            </a:endParaRPr>
          </a:p>
          <a:p>
            <a:endParaRPr lang="en-GB" dirty="0">
              <a:latin typeface="Abadi" panose="020B0604020104020204" pitchFamily="34" charset="0"/>
            </a:endParaRPr>
          </a:p>
        </p:txBody>
      </p:sp>
    </p:spTree>
    <p:extLst>
      <p:ext uri="{BB962C8B-B14F-4D97-AF65-F5344CB8AC3E}">
        <p14:creationId xmlns:p14="http://schemas.microsoft.com/office/powerpoint/2010/main" val="281747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1000"/>
                                        <p:tgtEl>
                                          <p:spTgt spid="5">
                                            <p:txEl>
                                              <p:pRg st="0" end="0"/>
                                            </p:txEl>
                                          </p:spTgt>
                                        </p:tgtEl>
                                      </p:cBhvr>
                                    </p:animEffect>
                                    <p:anim calcmode="lin" valueType="num">
                                      <p:cBhvr>
                                        <p:cTn id="1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1938992"/>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p:txBody>
      </p:sp>
      <p:sp>
        <p:nvSpPr>
          <p:cNvPr id="5" name="TextBox 4">
            <a:extLst>
              <a:ext uri="{FF2B5EF4-FFF2-40B4-BE49-F238E27FC236}">
                <a16:creationId xmlns:a16="http://schemas.microsoft.com/office/drawing/2014/main" id="{9C526E4A-690D-4C13-BCEF-668A9B244B71}"/>
              </a:ext>
            </a:extLst>
          </p:cNvPr>
          <p:cNvSpPr txBox="1"/>
          <p:nvPr/>
        </p:nvSpPr>
        <p:spPr>
          <a:xfrm>
            <a:off x="1552575" y="3164681"/>
            <a:ext cx="10220325" cy="523220"/>
          </a:xfrm>
          <a:prstGeom prst="rect">
            <a:avLst/>
          </a:prstGeom>
          <a:noFill/>
        </p:spPr>
        <p:txBody>
          <a:bodyPr wrap="square" rtlCol="0">
            <a:spAutoFit/>
          </a:bodyPr>
          <a:lstStyle/>
          <a:p>
            <a:pPr marL="457200" indent="-457200">
              <a:buFont typeface="Arial" panose="020B0604020202020204" pitchFamily="34" charset="0"/>
              <a:buChar char="•"/>
            </a:pPr>
            <a:r>
              <a:rPr lang="en-GB" sz="2800" b="1" dirty="0">
                <a:solidFill>
                  <a:schemeClr val="accent4">
                    <a:lumMod val="40000"/>
                    <a:lumOff val="60000"/>
                  </a:schemeClr>
                </a:solidFill>
              </a:rPr>
              <a:t>New light on the opposition (v.57)</a:t>
            </a:r>
          </a:p>
        </p:txBody>
      </p:sp>
      <p:sp>
        <p:nvSpPr>
          <p:cNvPr id="6" name="TextBox 5">
            <a:extLst>
              <a:ext uri="{FF2B5EF4-FFF2-40B4-BE49-F238E27FC236}">
                <a16:creationId xmlns:a16="http://schemas.microsoft.com/office/drawing/2014/main" id="{F55F508F-E8E5-4504-BE24-91212C60A419}"/>
              </a:ext>
            </a:extLst>
          </p:cNvPr>
          <p:cNvSpPr txBox="1"/>
          <p:nvPr/>
        </p:nvSpPr>
        <p:spPr>
          <a:xfrm>
            <a:off x="2044460" y="3642300"/>
            <a:ext cx="8781691" cy="1015663"/>
          </a:xfrm>
          <a:prstGeom prst="rect">
            <a:avLst/>
          </a:prstGeom>
          <a:noFill/>
        </p:spPr>
        <p:txBody>
          <a:bodyPr wrap="square" rtlCol="0">
            <a:spAutoFit/>
          </a:bodyPr>
          <a:lstStyle/>
          <a:p>
            <a:r>
              <a:rPr lang="en-GB" b="1" baseline="30000" dirty="0"/>
              <a:t> </a:t>
            </a:r>
            <a:r>
              <a:rPr lang="en-GB" sz="2000" b="1" i="1" dirty="0">
                <a:solidFill>
                  <a:schemeClr val="accent3">
                    <a:lumMod val="40000"/>
                    <a:lumOff val="60000"/>
                  </a:schemeClr>
                </a:solidFill>
              </a:rPr>
              <a:t>But the chief priests and the Pharisees had given orders that anyone who found out where Jesus was should report it so that they might arrest him.</a:t>
            </a:r>
          </a:p>
        </p:txBody>
      </p:sp>
    </p:spTree>
    <p:extLst>
      <p:ext uri="{BB962C8B-B14F-4D97-AF65-F5344CB8AC3E}">
        <p14:creationId xmlns:p14="http://schemas.microsoft.com/office/powerpoint/2010/main" val="189017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2862322"/>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p:txBody>
      </p:sp>
    </p:spTree>
    <p:extLst>
      <p:ext uri="{BB962C8B-B14F-4D97-AF65-F5344CB8AC3E}">
        <p14:creationId xmlns:p14="http://schemas.microsoft.com/office/powerpoint/2010/main" val="467867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3354765"/>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a:p>
            <a:pPr marL="1076325" indent="-361950">
              <a:buClr>
                <a:schemeClr val="accent6">
                  <a:lumMod val="40000"/>
                  <a:lumOff val="60000"/>
                </a:schemeClr>
              </a:buClr>
              <a:buFont typeface="Arial" panose="020B0604020202020204" pitchFamily="34" charset="0"/>
              <a:buChar char="•"/>
            </a:pPr>
            <a:r>
              <a:rPr lang="en-GB" sz="3200" b="1" dirty="0">
                <a:solidFill>
                  <a:srgbClr val="FFFF00"/>
                </a:solidFill>
              </a:rPr>
              <a:t>	</a:t>
            </a:r>
            <a:r>
              <a:rPr lang="en-GB" sz="3200" b="1" dirty="0">
                <a:solidFill>
                  <a:schemeClr val="accent6">
                    <a:lumMod val="40000"/>
                    <a:lumOff val="60000"/>
                  </a:schemeClr>
                </a:solidFill>
              </a:rPr>
              <a:t>Take chapters 10 &amp; 11 together</a:t>
            </a:r>
          </a:p>
        </p:txBody>
      </p:sp>
    </p:spTree>
    <p:extLst>
      <p:ext uri="{BB962C8B-B14F-4D97-AF65-F5344CB8AC3E}">
        <p14:creationId xmlns:p14="http://schemas.microsoft.com/office/powerpoint/2010/main" val="312196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a:ln w="19050">
                  <a:solidFill>
                    <a:schemeClr val="bg1"/>
                  </a:solidFill>
                </a:ln>
                <a:solidFill>
                  <a:srgbClr val="FFFF00"/>
                </a:solidFill>
              </a:rPr>
              <a:t>John 11:38-57</a:t>
            </a:r>
            <a:endParaRPr lang="en-GB" sz="2700" b="1" cap="none" dirty="0">
              <a:ln w="19050">
                <a:solidFill>
                  <a:schemeClr val="bg1"/>
                </a:solidFill>
              </a:ln>
              <a:solidFill>
                <a:srgbClr val="FFFF00"/>
              </a:solidFill>
            </a:endParaRP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3623095" cy="523220"/>
          </a:xfrm>
          <a:prstGeom prst="rect">
            <a:avLst/>
          </a:prstGeom>
          <a:noFill/>
        </p:spPr>
        <p:txBody>
          <a:bodyPr wrap="square" rtlCol="0">
            <a:spAutoFit/>
          </a:bodyPr>
          <a:lstStyle/>
          <a:p>
            <a:r>
              <a:rPr lang="en-GB" sz="2800" b="1" dirty="0">
                <a:solidFill>
                  <a:srgbClr val="00FF00"/>
                </a:solidFill>
              </a:rPr>
              <a:t>The context</a:t>
            </a:r>
          </a:p>
        </p:txBody>
      </p:sp>
    </p:spTree>
    <p:extLst>
      <p:ext uri="{BB962C8B-B14F-4D97-AF65-F5344CB8AC3E}">
        <p14:creationId xmlns:p14="http://schemas.microsoft.com/office/powerpoint/2010/main" val="562416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3847207"/>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a:p>
            <a:pPr marL="1076325" indent="-361950">
              <a:buClr>
                <a:schemeClr val="accent6">
                  <a:lumMod val="40000"/>
                  <a:lumOff val="60000"/>
                </a:schemeClr>
              </a:buClr>
              <a:buFont typeface="Arial" panose="020B0604020202020204" pitchFamily="34" charset="0"/>
              <a:buChar char="•"/>
            </a:pPr>
            <a:r>
              <a:rPr lang="en-GB" sz="3200" b="1" dirty="0">
                <a:solidFill>
                  <a:srgbClr val="FFFF00"/>
                </a:solidFill>
              </a:rPr>
              <a:t>	</a:t>
            </a:r>
            <a:r>
              <a:rPr lang="en-GB" sz="2400" b="1" dirty="0">
                <a:solidFill>
                  <a:schemeClr val="accent6">
                    <a:lumMod val="40000"/>
                    <a:lumOff val="60000"/>
                  </a:schemeClr>
                </a:solidFill>
              </a:rPr>
              <a:t>Take chapters 10 &amp; 11 together</a:t>
            </a:r>
          </a:p>
          <a:p>
            <a:pPr marL="1438275" indent="-723900">
              <a:buClr>
                <a:schemeClr val="accent6">
                  <a:lumMod val="40000"/>
                  <a:lumOff val="60000"/>
                </a:schemeClr>
              </a:buClr>
              <a:buFont typeface="Arial" panose="020B0604020202020204" pitchFamily="34" charset="0"/>
              <a:buChar char="•"/>
            </a:pPr>
            <a:r>
              <a:rPr lang="en-GB" sz="3200" b="1" dirty="0">
                <a:solidFill>
                  <a:schemeClr val="accent6">
                    <a:lumMod val="40000"/>
                    <a:lumOff val="60000"/>
                  </a:schemeClr>
                </a:solidFill>
              </a:rPr>
              <a:t>Look at Psalm 23:1-3</a:t>
            </a:r>
          </a:p>
        </p:txBody>
      </p:sp>
    </p:spTree>
    <p:extLst>
      <p:ext uri="{BB962C8B-B14F-4D97-AF65-F5344CB8AC3E}">
        <p14:creationId xmlns:p14="http://schemas.microsoft.com/office/powerpoint/2010/main" val="287956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4339650"/>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a:p>
            <a:pPr marL="1076325" indent="-361950">
              <a:buClr>
                <a:schemeClr val="accent6">
                  <a:lumMod val="40000"/>
                  <a:lumOff val="60000"/>
                </a:schemeClr>
              </a:buClr>
              <a:buFont typeface="Arial" panose="020B0604020202020204" pitchFamily="34" charset="0"/>
              <a:buChar char="•"/>
            </a:pPr>
            <a:r>
              <a:rPr lang="en-GB" sz="3200" b="1" dirty="0">
                <a:solidFill>
                  <a:srgbClr val="FFFF00"/>
                </a:solidFill>
              </a:rPr>
              <a:t>	</a:t>
            </a:r>
            <a:r>
              <a:rPr lang="en-GB" sz="2400" b="1" dirty="0">
                <a:solidFill>
                  <a:schemeClr val="accent6">
                    <a:lumMod val="40000"/>
                    <a:lumOff val="60000"/>
                  </a:schemeClr>
                </a:solidFill>
              </a:rPr>
              <a:t>Take chapters 10 &amp; 11 together</a:t>
            </a:r>
          </a:p>
          <a:p>
            <a:pPr marL="1438275" indent="-723900">
              <a:buClr>
                <a:schemeClr val="accent6">
                  <a:lumMod val="40000"/>
                  <a:lumOff val="60000"/>
                </a:schemeClr>
              </a:buClr>
              <a:buFont typeface="Arial" panose="020B0604020202020204" pitchFamily="34" charset="0"/>
              <a:buChar char="•"/>
            </a:pPr>
            <a:r>
              <a:rPr lang="en-GB" sz="2400" b="1" dirty="0">
                <a:solidFill>
                  <a:schemeClr val="accent6">
                    <a:lumMod val="40000"/>
                    <a:lumOff val="60000"/>
                  </a:schemeClr>
                </a:solidFill>
              </a:rPr>
              <a:t>Look at Psalm 23:1-3</a:t>
            </a:r>
          </a:p>
          <a:p>
            <a:pPr marL="1438275" indent="-723900">
              <a:buClr>
                <a:schemeClr val="accent6">
                  <a:lumMod val="40000"/>
                  <a:lumOff val="60000"/>
                </a:schemeClr>
              </a:buClr>
              <a:buFont typeface="Arial" panose="020B0604020202020204" pitchFamily="34" charset="0"/>
              <a:buChar char="•"/>
            </a:pPr>
            <a:r>
              <a:rPr lang="en-GB" sz="3200" b="1" dirty="0">
                <a:solidFill>
                  <a:schemeClr val="accent6">
                    <a:lumMod val="40000"/>
                    <a:lumOff val="60000"/>
                  </a:schemeClr>
                </a:solidFill>
              </a:rPr>
              <a:t>Look at Psalm 23:4-6</a:t>
            </a:r>
          </a:p>
        </p:txBody>
      </p:sp>
    </p:spTree>
    <p:extLst>
      <p:ext uri="{BB962C8B-B14F-4D97-AF65-F5344CB8AC3E}">
        <p14:creationId xmlns:p14="http://schemas.microsoft.com/office/powerpoint/2010/main" val="12892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276709"/>
            <a:ext cx="10117707" cy="4585871"/>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a:p>
            <a:pPr marL="1076325" indent="-361950">
              <a:buClr>
                <a:schemeClr val="accent6">
                  <a:lumMod val="40000"/>
                  <a:lumOff val="60000"/>
                </a:schemeClr>
              </a:buClr>
              <a:buFont typeface="Arial" panose="020B0604020202020204" pitchFamily="34" charset="0"/>
              <a:buChar char="•"/>
            </a:pPr>
            <a:r>
              <a:rPr lang="en-GB" sz="3200" b="1" dirty="0">
                <a:solidFill>
                  <a:srgbClr val="FFFF00"/>
                </a:solidFill>
              </a:rPr>
              <a:t>	</a:t>
            </a:r>
            <a:r>
              <a:rPr lang="en-GB" sz="2400" b="1" dirty="0">
                <a:solidFill>
                  <a:schemeClr val="accent6">
                    <a:lumMod val="40000"/>
                    <a:lumOff val="60000"/>
                  </a:schemeClr>
                </a:solidFill>
              </a:rPr>
              <a:t>Take chapters 10 &amp; 11 together</a:t>
            </a:r>
          </a:p>
          <a:p>
            <a:pPr marL="1438275" indent="-723900">
              <a:buClr>
                <a:schemeClr val="accent6">
                  <a:lumMod val="40000"/>
                  <a:lumOff val="60000"/>
                </a:schemeClr>
              </a:buClr>
              <a:buFont typeface="Arial" panose="020B0604020202020204" pitchFamily="34" charset="0"/>
              <a:buChar char="•"/>
            </a:pPr>
            <a:r>
              <a:rPr lang="en-GB" sz="2400" b="1" dirty="0">
                <a:solidFill>
                  <a:schemeClr val="accent6">
                    <a:lumMod val="40000"/>
                    <a:lumOff val="60000"/>
                  </a:schemeClr>
                </a:solidFill>
              </a:rPr>
              <a:t>Look at Psalm 23:1-3</a:t>
            </a:r>
          </a:p>
          <a:p>
            <a:pPr marL="1438275" indent="-723900">
              <a:buClr>
                <a:schemeClr val="accent6">
                  <a:lumMod val="40000"/>
                  <a:lumOff val="60000"/>
                </a:schemeClr>
              </a:buClr>
              <a:buFont typeface="Arial" panose="020B0604020202020204" pitchFamily="34" charset="0"/>
              <a:buChar char="•"/>
            </a:pPr>
            <a:r>
              <a:rPr lang="en-GB" sz="2400" b="1" dirty="0">
                <a:solidFill>
                  <a:schemeClr val="accent6">
                    <a:lumMod val="40000"/>
                    <a:lumOff val="60000"/>
                  </a:schemeClr>
                </a:solidFill>
              </a:rPr>
              <a:t>Look at Psalm 23:4-6</a:t>
            </a:r>
          </a:p>
          <a:p>
            <a:pPr marL="1438275" indent="-723900">
              <a:buClr>
                <a:schemeClr val="accent6">
                  <a:lumMod val="40000"/>
                  <a:lumOff val="60000"/>
                </a:schemeClr>
              </a:buClr>
              <a:buFont typeface="Arial" panose="020B0604020202020204" pitchFamily="34" charset="0"/>
              <a:buChar char="•"/>
            </a:pPr>
            <a:r>
              <a:rPr lang="en-GB" sz="3200" b="1" dirty="0">
                <a:solidFill>
                  <a:schemeClr val="accent6">
                    <a:lumMod val="40000"/>
                    <a:lumOff val="60000"/>
                  </a:schemeClr>
                </a:solidFill>
              </a:rPr>
              <a:t>John 11 = prelude to Jesus’ death</a:t>
            </a:r>
          </a:p>
        </p:txBody>
      </p:sp>
    </p:spTree>
    <p:extLst>
      <p:ext uri="{BB962C8B-B14F-4D97-AF65-F5344CB8AC3E}">
        <p14:creationId xmlns:p14="http://schemas.microsoft.com/office/powerpoint/2010/main" val="685118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1000"/>
                                        <p:tgtEl>
                                          <p:spTgt spid="3">
                                            <p:txEl>
                                              <p:pRg st="9" end="9"/>
                                            </p:txEl>
                                          </p:spTgt>
                                        </p:tgtEl>
                                      </p:cBhvr>
                                    </p:animEffect>
                                    <p:anim calcmode="lin" valueType="num">
                                      <p:cBhvr>
                                        <p:cTn id="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2" y="1187498"/>
            <a:ext cx="10117707" cy="5816977"/>
          </a:xfrm>
          <a:prstGeom prst="rect">
            <a:avLst/>
          </a:prstGeom>
          <a:noFill/>
        </p:spPr>
        <p:txBody>
          <a:bodyPr wrap="square" rtlCol="0">
            <a:spAutoFit/>
          </a:bodyPr>
          <a:lstStyle/>
          <a:p>
            <a:pPr marL="457200" indent="-457200">
              <a:buFont typeface="+mj-lt"/>
              <a:buAutoNum type="arabicPeriod"/>
            </a:pPr>
            <a:r>
              <a:rPr lang="en-GB" sz="2800" b="1" dirty="0">
                <a:solidFill>
                  <a:srgbClr val="FFFF00"/>
                </a:solidFill>
              </a:rPr>
              <a:t>Lazarus: his resurrection (vv.38-44)</a:t>
            </a:r>
          </a:p>
          <a:p>
            <a:pPr marL="457200" indent="-457200">
              <a:buFont typeface="+mj-lt"/>
              <a:buAutoNum type="arabicPeriod"/>
            </a:pPr>
            <a:r>
              <a:rPr lang="en-GB" sz="2800" b="1" dirty="0">
                <a:solidFill>
                  <a:srgbClr val="FFFF00"/>
                </a:solidFill>
              </a:rPr>
              <a:t>Lazarus: the mixed reaction (vv.45-46)</a:t>
            </a:r>
          </a:p>
          <a:p>
            <a:pPr marL="457200" indent="-457200">
              <a:buFont typeface="+mj-lt"/>
              <a:buAutoNum type="arabicPeriod"/>
            </a:pPr>
            <a:r>
              <a:rPr lang="en-GB" sz="2800" b="1" dirty="0">
                <a:solidFill>
                  <a:srgbClr val="FFFF00"/>
                </a:solidFill>
              </a:rPr>
              <a:t>Jesus: the opposition (vv.47-53)</a:t>
            </a:r>
          </a:p>
          <a:p>
            <a:pPr marL="457200" indent="-457200">
              <a:buFont typeface="+mj-lt"/>
              <a:buAutoNum type="arabicPeriod"/>
            </a:pPr>
            <a:r>
              <a:rPr lang="en-GB" sz="3200" b="1" dirty="0">
                <a:solidFill>
                  <a:srgbClr val="FFFF00"/>
                </a:solidFill>
              </a:rPr>
              <a:t>Jesus: retreat and final countdown (vv.54-57)</a:t>
            </a:r>
          </a:p>
          <a:p>
            <a:endParaRPr lang="en-GB" sz="3200" b="1" dirty="0">
              <a:solidFill>
                <a:srgbClr val="FFFF00"/>
              </a:solidFill>
            </a:endParaRPr>
          </a:p>
          <a:p>
            <a:r>
              <a:rPr lang="en-GB" sz="3200" b="1" dirty="0">
                <a:solidFill>
                  <a:srgbClr val="FFFF00"/>
                </a:solidFill>
              </a:rPr>
              <a:t>Conclusion</a:t>
            </a:r>
          </a:p>
          <a:p>
            <a:endParaRPr lang="en-GB" sz="3200" b="1" dirty="0">
              <a:solidFill>
                <a:srgbClr val="FFFF00"/>
              </a:solidFill>
            </a:endParaRPr>
          </a:p>
          <a:p>
            <a:endParaRPr lang="en-GB" sz="3200" b="1" dirty="0">
              <a:solidFill>
                <a:srgbClr val="FFFF00"/>
              </a:solidFill>
            </a:endParaRPr>
          </a:p>
          <a:p>
            <a:endParaRPr lang="en-GB" sz="3200" b="1" dirty="0">
              <a:solidFill>
                <a:srgbClr val="FFFF00"/>
              </a:solidFill>
            </a:endParaRPr>
          </a:p>
          <a:p>
            <a:endParaRPr lang="en-GB" sz="3200" b="1" dirty="0">
              <a:solidFill>
                <a:srgbClr val="FFFF00"/>
              </a:solidFill>
            </a:endParaRPr>
          </a:p>
          <a:p>
            <a:r>
              <a:rPr lang="en-GB" sz="3200" b="1" dirty="0">
                <a:ln>
                  <a:solidFill>
                    <a:srgbClr val="FFFF00"/>
                  </a:solidFill>
                </a:ln>
                <a:solidFill>
                  <a:schemeClr val="accent6">
                    <a:lumMod val="40000"/>
                    <a:lumOff val="60000"/>
                  </a:schemeClr>
                </a:solidFill>
              </a:rPr>
              <a:t>Do you believe? </a:t>
            </a:r>
          </a:p>
          <a:p>
            <a:pPr marL="714375">
              <a:buClr>
                <a:schemeClr val="accent6">
                  <a:lumMod val="40000"/>
                  <a:lumOff val="60000"/>
                </a:schemeClr>
              </a:buClr>
            </a:pPr>
            <a:r>
              <a:rPr lang="en-GB" sz="3200" b="1" dirty="0">
                <a:solidFill>
                  <a:srgbClr val="FFFF00"/>
                </a:solidFill>
              </a:rPr>
              <a:t>	</a:t>
            </a:r>
            <a:endParaRPr lang="en-GB" sz="3200" b="1" dirty="0">
              <a:solidFill>
                <a:schemeClr val="accent6">
                  <a:lumMod val="40000"/>
                  <a:lumOff val="60000"/>
                </a:schemeClr>
              </a:solidFill>
            </a:endParaRPr>
          </a:p>
        </p:txBody>
      </p:sp>
      <p:sp>
        <p:nvSpPr>
          <p:cNvPr id="4" name="TextBox 3">
            <a:extLst>
              <a:ext uri="{FF2B5EF4-FFF2-40B4-BE49-F238E27FC236}">
                <a16:creationId xmlns:a16="http://schemas.microsoft.com/office/drawing/2014/main" id="{CBB45A4F-39A0-4072-8E98-A80C8DEFFF06}"/>
              </a:ext>
            </a:extLst>
          </p:cNvPr>
          <p:cNvSpPr txBox="1"/>
          <p:nvPr/>
        </p:nvSpPr>
        <p:spPr>
          <a:xfrm>
            <a:off x="1026542" y="4002353"/>
            <a:ext cx="10860658" cy="1569660"/>
          </a:xfrm>
          <a:prstGeom prst="rect">
            <a:avLst/>
          </a:prstGeom>
          <a:solidFill>
            <a:schemeClr val="accent6">
              <a:lumMod val="20000"/>
              <a:lumOff val="80000"/>
            </a:schemeClr>
          </a:solidFill>
        </p:spPr>
        <p:txBody>
          <a:bodyPr wrap="square" rtlCol="0">
            <a:spAutoFit/>
          </a:bodyPr>
          <a:lstStyle/>
          <a:p>
            <a:r>
              <a:rPr lang="en-GB" sz="2400" b="1" i="1" dirty="0">
                <a:solidFill>
                  <a:srgbClr val="FF0000"/>
                </a:solidFill>
              </a:rPr>
              <a:t>“Jesus did many other miraculous signs in the presence of his disciples, which are not recorded in this book. But these are written that you may believe that Jesus is the Christ, the Son of God, and that believing, you may have life in his name.” </a:t>
            </a:r>
            <a:r>
              <a:rPr lang="en-GB" sz="2400" b="1" dirty="0">
                <a:solidFill>
                  <a:srgbClr val="FF0000"/>
                </a:solidFill>
              </a:rPr>
              <a:t>(John 20:30-31)</a:t>
            </a:r>
          </a:p>
        </p:txBody>
      </p:sp>
    </p:spTree>
    <p:extLst>
      <p:ext uri="{BB962C8B-B14F-4D97-AF65-F5344CB8AC3E}">
        <p14:creationId xmlns:p14="http://schemas.microsoft.com/office/powerpoint/2010/main" val="765273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fade">
                                      <p:cBhvr>
                                        <p:cTn id="12" dur="1000"/>
                                        <p:tgtEl>
                                          <p:spTgt spid="3">
                                            <p:txEl>
                                              <p:pRg st="10" end="10"/>
                                            </p:txEl>
                                          </p:spTgt>
                                        </p:tgtEl>
                                      </p:cBhvr>
                                    </p:animEffect>
                                    <p:anim calcmode="lin" valueType="num">
                                      <p:cBhvr>
                                        <p:cTn id="1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a:ln w="19050">
                  <a:solidFill>
                    <a:schemeClr val="bg1"/>
                  </a:solidFill>
                </a:ln>
                <a:solidFill>
                  <a:srgbClr val="FFFF00"/>
                </a:solidFill>
              </a:rPr>
              <a:t>John 11:38-57</a:t>
            </a:r>
            <a:endParaRPr lang="en-GB" sz="2700" b="1" cap="none" dirty="0">
              <a:ln w="19050">
                <a:solidFill>
                  <a:schemeClr val="bg1"/>
                </a:solidFill>
              </a:ln>
              <a:solidFill>
                <a:srgbClr val="FFFF00"/>
              </a:solidFill>
            </a:endParaRP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3623095" cy="892552"/>
          </a:xfrm>
          <a:prstGeom prst="rect">
            <a:avLst/>
          </a:prstGeom>
          <a:noFill/>
        </p:spPr>
        <p:txBody>
          <a:bodyPr wrap="square" rtlCol="0">
            <a:spAutoFit/>
          </a:bodyPr>
          <a:lstStyle/>
          <a:p>
            <a:r>
              <a:rPr lang="en-GB" sz="2400" b="1" dirty="0">
                <a:solidFill>
                  <a:srgbClr val="00FF00"/>
                </a:solidFill>
              </a:rPr>
              <a:t>The context</a:t>
            </a:r>
          </a:p>
          <a:p>
            <a:r>
              <a:rPr lang="en-GB" sz="2800" b="1" dirty="0">
                <a:solidFill>
                  <a:srgbClr val="00FF00"/>
                </a:solidFill>
              </a:rPr>
              <a:t>The witnesses</a:t>
            </a:r>
          </a:p>
        </p:txBody>
      </p:sp>
    </p:spTree>
    <p:extLst>
      <p:ext uri="{BB962C8B-B14F-4D97-AF65-F5344CB8AC3E}">
        <p14:creationId xmlns:p14="http://schemas.microsoft.com/office/powerpoint/2010/main" val="236474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4431983"/>
          </a:xfrm>
          <a:prstGeom prst="rect">
            <a:avLst/>
          </a:prstGeom>
          <a:noFill/>
        </p:spPr>
        <p:txBody>
          <a:bodyPr wrap="square" rtlCol="0">
            <a:spAutoFit/>
          </a:bodyPr>
          <a:lstStyle/>
          <a:p>
            <a:r>
              <a:rPr lang="en-GB" sz="2400" i="1" dirty="0">
                <a:ln w="6350">
                  <a:solidFill>
                    <a:schemeClr val="accent1"/>
                  </a:solidFill>
                </a:ln>
                <a:solidFill>
                  <a:srgbClr val="FFFF00"/>
                </a:solidFill>
                <a:latin typeface="Abadi" panose="020B0604020202020204" pitchFamily="34" charset="0"/>
              </a:rPr>
              <a:t>Jesus, once more deeply moved, came to the tomb. It was a cave with a stone laid across the entrance. ‘Take away the stone,’ he said. ‘But, Lord,’ said Martha, the sister of the dead man, ‘by this time there is a bad odour, for he has been there four days.’  Then Jesus said, ‘Did I not tell you that if you believe, you will see the glory of God?’ So they took away the stone. Then Jesus looked up and said, ‘Father, I thank you that you have heard me. I knew that you always hear me, but I said this for the benefit of the people standing here, that they may believe that you sent me.’ When he had said this, Jesus called in a loud voice, ‘Lazarus, come out!’ The dead man came out, his hands and feet wrapped with strips of linen, and a cloth round his face. Jesus said to them, ‘Take off the grave clothes and let him go.’</a:t>
            </a:r>
          </a:p>
          <a:p>
            <a:endParaRPr lang="en-GB" dirty="0"/>
          </a:p>
        </p:txBody>
      </p:sp>
    </p:spTree>
    <p:extLst>
      <p:ext uri="{BB962C8B-B14F-4D97-AF65-F5344CB8AC3E}">
        <p14:creationId xmlns:p14="http://schemas.microsoft.com/office/powerpoint/2010/main" val="207287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1000"/>
                                        <p:tgtEl>
                                          <p:spTgt spid="4">
                                            <p:txEl>
                                              <p:pRg st="0" end="0"/>
                                            </p:txEl>
                                          </p:spTgt>
                                        </p:tgtEl>
                                      </p:cBhvr>
                                    </p:animEffect>
                                    <p:anim calcmode="lin" valueType="num">
                                      <p:cBhvr>
                                        <p:cTn id="1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523220"/>
          </a:xfrm>
          <a:prstGeom prst="rect">
            <a:avLst/>
          </a:prstGeom>
          <a:noFill/>
        </p:spPr>
        <p:txBody>
          <a:bodyPr wrap="square" rtlCol="0">
            <a:spAutoFit/>
          </a:bodyPr>
          <a:lstStyle/>
          <a:p>
            <a:pPr marL="342900" indent="-342900">
              <a:buFont typeface="Arial" panose="020B0604020202020204" pitchFamily="34" charset="0"/>
              <a:buChar char="•"/>
            </a:pPr>
            <a:r>
              <a:rPr lang="en-GB" sz="2800" b="1" dirty="0">
                <a:solidFill>
                  <a:schemeClr val="accent6">
                    <a:lumMod val="40000"/>
                    <a:lumOff val="60000"/>
                  </a:schemeClr>
                </a:solidFill>
              </a:rPr>
              <a:t>Jesus’ emotion </a:t>
            </a:r>
            <a:r>
              <a:rPr lang="en-GB" sz="2800" b="1" i="1" dirty="0">
                <a:solidFill>
                  <a:schemeClr val="accent6">
                    <a:lumMod val="40000"/>
                    <a:lumOff val="60000"/>
                  </a:schemeClr>
                </a:solidFill>
              </a:rPr>
              <a:t>(‘moved with indignation’ </a:t>
            </a:r>
            <a:r>
              <a:rPr lang="en-GB" sz="2800" b="1" dirty="0">
                <a:solidFill>
                  <a:schemeClr val="accent6">
                    <a:lumMod val="40000"/>
                    <a:lumOff val="60000"/>
                  </a:schemeClr>
                </a:solidFill>
              </a:rPr>
              <a:t>NLT</a:t>
            </a:r>
            <a:r>
              <a:rPr lang="en-GB" sz="2800" b="1" i="1" dirty="0">
                <a:solidFill>
                  <a:schemeClr val="accent6">
                    <a:lumMod val="40000"/>
                    <a:lumOff val="60000"/>
                  </a:schemeClr>
                </a:solidFill>
              </a:rPr>
              <a:t>)</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3297388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892552"/>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Jesus’ emotion/indignation</a:t>
            </a:r>
          </a:p>
          <a:p>
            <a:pPr marL="342900" indent="-342900">
              <a:buFont typeface="Arial" panose="020B0604020202020204" pitchFamily="34" charset="0"/>
              <a:buChar char="•"/>
            </a:pPr>
            <a:r>
              <a:rPr lang="en-GB" sz="2800" b="1" dirty="0">
                <a:solidFill>
                  <a:schemeClr val="accent6">
                    <a:lumMod val="40000"/>
                    <a:lumOff val="60000"/>
                  </a:schemeClr>
                </a:solidFill>
              </a:rPr>
              <a:t>Lazarus’ tomb</a:t>
            </a:r>
          </a:p>
        </p:txBody>
      </p:sp>
    </p:spTree>
    <p:extLst>
      <p:ext uri="{BB962C8B-B14F-4D97-AF65-F5344CB8AC3E}">
        <p14:creationId xmlns:p14="http://schemas.microsoft.com/office/powerpoint/2010/main" val="3166189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Jesus’ emotion/indignation</a:t>
            </a:r>
          </a:p>
          <a:p>
            <a:pPr marL="342900" indent="-342900">
              <a:buFont typeface="Arial" panose="020B0604020202020204" pitchFamily="34" charset="0"/>
              <a:buChar char="•"/>
            </a:pPr>
            <a:r>
              <a:rPr lang="en-GB" sz="2400" b="1" dirty="0">
                <a:solidFill>
                  <a:schemeClr val="accent6">
                    <a:lumMod val="40000"/>
                    <a:lumOff val="60000"/>
                  </a:schemeClr>
                </a:solidFill>
              </a:rPr>
              <a:t>Lazarus’ tomb</a:t>
            </a:r>
          </a:p>
          <a:p>
            <a:pPr marL="342900" indent="-342900">
              <a:buFont typeface="Arial" panose="020B0604020202020204" pitchFamily="34" charset="0"/>
              <a:buChar char="•"/>
            </a:pPr>
            <a:r>
              <a:rPr lang="en-GB" sz="2800" b="1" dirty="0">
                <a:solidFill>
                  <a:schemeClr val="accent6">
                    <a:lumMod val="40000"/>
                    <a:lumOff val="60000"/>
                  </a:schemeClr>
                </a:solidFill>
              </a:rPr>
              <a:t>Ceremonial uncleanliness </a:t>
            </a:r>
          </a:p>
        </p:txBody>
      </p:sp>
    </p:spTree>
    <p:extLst>
      <p:ext uri="{BB962C8B-B14F-4D97-AF65-F5344CB8AC3E}">
        <p14:creationId xmlns:p14="http://schemas.microsoft.com/office/powerpoint/2010/main" val="247922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1692771"/>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Jesus’ emotion/indignation</a:t>
            </a:r>
          </a:p>
          <a:p>
            <a:pPr marL="342900" indent="-342900">
              <a:buFont typeface="Arial" panose="020B0604020202020204" pitchFamily="34" charset="0"/>
              <a:buChar char="•"/>
            </a:pPr>
            <a:r>
              <a:rPr lang="en-GB" sz="2400" b="1" dirty="0">
                <a:solidFill>
                  <a:schemeClr val="accent6">
                    <a:lumMod val="40000"/>
                    <a:lumOff val="60000"/>
                  </a:schemeClr>
                </a:solidFill>
              </a:rPr>
              <a:t>Lazarus’ tomb</a:t>
            </a:r>
          </a:p>
          <a:p>
            <a:pPr marL="342900" indent="-342900">
              <a:buFont typeface="Arial" panose="020B0604020202020204" pitchFamily="34" charset="0"/>
              <a:buChar char="•"/>
            </a:pPr>
            <a:r>
              <a:rPr lang="en-GB" sz="2400" b="1" dirty="0">
                <a:solidFill>
                  <a:schemeClr val="accent6">
                    <a:lumMod val="40000"/>
                    <a:lumOff val="60000"/>
                  </a:schemeClr>
                </a:solidFill>
              </a:rPr>
              <a:t>Ceremonial uncleanliness</a:t>
            </a:r>
          </a:p>
          <a:p>
            <a:pPr marL="342900" indent="-342900">
              <a:buFont typeface="Arial" panose="020B0604020202020204" pitchFamily="34" charset="0"/>
              <a:buChar char="•"/>
            </a:pPr>
            <a:r>
              <a:rPr lang="en-GB" sz="2800" b="1" dirty="0">
                <a:solidFill>
                  <a:schemeClr val="accent6">
                    <a:lumMod val="40000"/>
                    <a:lumOff val="60000"/>
                  </a:schemeClr>
                </a:solidFill>
              </a:rPr>
              <a:t>Jesus’ prayer </a:t>
            </a:r>
          </a:p>
        </p:txBody>
      </p:sp>
      <p:sp>
        <p:nvSpPr>
          <p:cNvPr id="5" name="TextBox 4">
            <a:extLst>
              <a:ext uri="{FF2B5EF4-FFF2-40B4-BE49-F238E27FC236}">
                <a16:creationId xmlns:a16="http://schemas.microsoft.com/office/drawing/2014/main" id="{21E61761-30F9-4A1B-A3AE-16C754244DEE}"/>
              </a:ext>
            </a:extLst>
          </p:cNvPr>
          <p:cNvSpPr txBox="1"/>
          <p:nvPr/>
        </p:nvSpPr>
        <p:spPr>
          <a:xfrm>
            <a:off x="4684143" y="3062378"/>
            <a:ext cx="6409427" cy="1200329"/>
          </a:xfrm>
          <a:prstGeom prst="rect">
            <a:avLst/>
          </a:prstGeom>
          <a:noFill/>
        </p:spPr>
        <p:txBody>
          <a:bodyPr wrap="square" rtlCol="0">
            <a:spAutoFit/>
          </a:bodyPr>
          <a:lstStyle/>
          <a:p>
            <a:r>
              <a:rPr lang="en-GB" b="1" i="1" dirty="0">
                <a:solidFill>
                  <a:schemeClr val="accent3">
                    <a:lumMod val="40000"/>
                    <a:lumOff val="60000"/>
                  </a:schemeClr>
                </a:solidFill>
              </a:rPr>
              <a:t>‘Father, I thank you that you have heard me. </a:t>
            </a:r>
            <a:r>
              <a:rPr lang="en-GB" b="1" i="1" baseline="30000" dirty="0">
                <a:solidFill>
                  <a:schemeClr val="accent3">
                    <a:lumMod val="40000"/>
                    <a:lumOff val="60000"/>
                  </a:schemeClr>
                </a:solidFill>
              </a:rPr>
              <a:t> </a:t>
            </a:r>
            <a:r>
              <a:rPr lang="en-GB" b="1" i="1" dirty="0">
                <a:solidFill>
                  <a:schemeClr val="accent3">
                    <a:lumMod val="40000"/>
                    <a:lumOff val="60000"/>
                  </a:schemeClr>
                </a:solidFill>
              </a:rPr>
              <a:t>I knew that you always hear me, but I said this for the benefit of the people standing here, that they may believe that you sent me’ (vv.41-42).</a:t>
            </a:r>
            <a:endParaRPr lang="en-GB" dirty="0"/>
          </a:p>
        </p:txBody>
      </p:sp>
    </p:spTree>
    <p:extLst>
      <p:ext uri="{BB962C8B-B14F-4D97-AF65-F5344CB8AC3E}">
        <p14:creationId xmlns:p14="http://schemas.microsoft.com/office/powerpoint/2010/main" val="1708201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a:bodyPr>
          <a:lstStyle/>
          <a:p>
            <a:pPr algn="ctr"/>
            <a:r>
              <a:rPr lang="en-GB" sz="4000" b="1" cap="none" dirty="0">
                <a:ln w="19050">
                  <a:solidFill>
                    <a:schemeClr val="bg1"/>
                  </a:solidFill>
                </a:ln>
                <a:solidFill>
                  <a:srgbClr val="FFFF00"/>
                </a:solidFill>
              </a:rPr>
              <a:t>Lazarus raised</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11:38-57</a:t>
            </a:r>
          </a:p>
        </p:txBody>
      </p:sp>
      <p:sp>
        <p:nvSpPr>
          <p:cNvPr id="3" name="TextBox 2">
            <a:extLst>
              <a:ext uri="{FF2B5EF4-FFF2-40B4-BE49-F238E27FC236}">
                <a16:creationId xmlns:a16="http://schemas.microsoft.com/office/drawing/2014/main" id="{8AF791C1-02B0-4D03-AC8D-8DAB750E4372}"/>
              </a:ext>
            </a:extLst>
          </p:cNvPr>
          <p:cNvSpPr txBox="1"/>
          <p:nvPr/>
        </p:nvSpPr>
        <p:spPr>
          <a:xfrm>
            <a:off x="1026543" y="1276709"/>
            <a:ext cx="8677294" cy="584775"/>
          </a:xfrm>
          <a:prstGeom prst="rect">
            <a:avLst/>
          </a:prstGeom>
          <a:noFill/>
        </p:spPr>
        <p:txBody>
          <a:bodyPr wrap="square" rtlCol="0">
            <a:spAutoFit/>
          </a:bodyPr>
          <a:lstStyle/>
          <a:p>
            <a:pPr marL="457200" indent="-457200">
              <a:buFont typeface="+mj-lt"/>
              <a:buAutoNum type="arabicPeriod"/>
            </a:pPr>
            <a:r>
              <a:rPr lang="en-GB" sz="3200" b="1" dirty="0">
                <a:solidFill>
                  <a:srgbClr val="FFFF00"/>
                </a:solidFill>
              </a:rPr>
              <a:t>Lazarus: his resurrection (vv.38-44)</a:t>
            </a:r>
          </a:p>
        </p:txBody>
      </p:sp>
      <p:sp>
        <p:nvSpPr>
          <p:cNvPr id="4" name="TextBox 3">
            <a:extLst>
              <a:ext uri="{FF2B5EF4-FFF2-40B4-BE49-F238E27FC236}">
                <a16:creationId xmlns:a16="http://schemas.microsoft.com/office/drawing/2014/main" id="{EFB03346-D982-4BE3-9067-FB8DFEB274B8}"/>
              </a:ext>
            </a:extLst>
          </p:cNvPr>
          <p:cNvSpPr txBox="1"/>
          <p:nvPr/>
        </p:nvSpPr>
        <p:spPr>
          <a:xfrm>
            <a:off x="1744824" y="1858010"/>
            <a:ext cx="10142376" cy="2062103"/>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Jesus’ emotion/indignation</a:t>
            </a:r>
          </a:p>
          <a:p>
            <a:pPr marL="342900" indent="-342900">
              <a:buFont typeface="Arial" panose="020B0604020202020204" pitchFamily="34" charset="0"/>
              <a:buChar char="•"/>
            </a:pPr>
            <a:r>
              <a:rPr lang="en-GB" sz="2400" b="1" dirty="0">
                <a:solidFill>
                  <a:schemeClr val="accent6">
                    <a:lumMod val="40000"/>
                    <a:lumOff val="60000"/>
                  </a:schemeClr>
                </a:solidFill>
              </a:rPr>
              <a:t>Lazarus’ tomb</a:t>
            </a:r>
          </a:p>
          <a:p>
            <a:pPr marL="342900" indent="-342900">
              <a:buFont typeface="Arial" panose="020B0604020202020204" pitchFamily="34" charset="0"/>
              <a:buChar char="•"/>
            </a:pPr>
            <a:r>
              <a:rPr lang="en-GB" sz="2400" b="1" dirty="0">
                <a:solidFill>
                  <a:schemeClr val="accent6">
                    <a:lumMod val="40000"/>
                    <a:lumOff val="60000"/>
                  </a:schemeClr>
                </a:solidFill>
              </a:rPr>
              <a:t>Ceremonial uncleanliness</a:t>
            </a:r>
          </a:p>
          <a:p>
            <a:pPr marL="342900" indent="-342900">
              <a:buFont typeface="Arial" panose="020B0604020202020204" pitchFamily="34" charset="0"/>
              <a:buChar char="•"/>
            </a:pPr>
            <a:r>
              <a:rPr lang="en-GB" sz="2400" b="1" dirty="0">
                <a:solidFill>
                  <a:schemeClr val="accent6">
                    <a:lumMod val="40000"/>
                    <a:lumOff val="60000"/>
                  </a:schemeClr>
                </a:solidFill>
              </a:rPr>
              <a:t>Jesus’ prayer</a:t>
            </a:r>
          </a:p>
          <a:p>
            <a:pPr marL="342900" indent="-342900">
              <a:buFont typeface="Arial" panose="020B0604020202020204" pitchFamily="34" charset="0"/>
              <a:buChar char="•"/>
            </a:pPr>
            <a:r>
              <a:rPr lang="en-GB" sz="2800" b="1" dirty="0">
                <a:solidFill>
                  <a:schemeClr val="accent6">
                    <a:lumMod val="40000"/>
                    <a:lumOff val="60000"/>
                  </a:schemeClr>
                </a:solidFill>
              </a:rPr>
              <a:t>Jesus’ instructions </a:t>
            </a:r>
          </a:p>
        </p:txBody>
      </p:sp>
      <p:sp>
        <p:nvSpPr>
          <p:cNvPr id="6" name="TextBox 5">
            <a:extLst>
              <a:ext uri="{FF2B5EF4-FFF2-40B4-BE49-F238E27FC236}">
                <a16:creationId xmlns:a16="http://schemas.microsoft.com/office/drawing/2014/main" id="{3BB32F98-2201-4037-83AE-C9AFE8C5A150}"/>
              </a:ext>
            </a:extLst>
          </p:cNvPr>
          <p:cNvSpPr txBox="1"/>
          <p:nvPr/>
        </p:nvSpPr>
        <p:spPr>
          <a:xfrm>
            <a:off x="5365190" y="3429000"/>
            <a:ext cx="5745633" cy="1477328"/>
          </a:xfrm>
          <a:prstGeom prst="rect">
            <a:avLst/>
          </a:prstGeom>
          <a:noFill/>
        </p:spPr>
        <p:txBody>
          <a:bodyPr wrap="square" rtlCol="0">
            <a:spAutoFit/>
          </a:bodyPr>
          <a:lstStyle/>
          <a:p>
            <a:r>
              <a:rPr lang="en-GB" b="1" i="1" dirty="0">
                <a:solidFill>
                  <a:schemeClr val="accent3">
                    <a:lumMod val="40000"/>
                    <a:lumOff val="60000"/>
                  </a:schemeClr>
                </a:solidFill>
              </a:rPr>
              <a:t>“Jesus called in a loud voice, ‘Lazarus, come out!’ The dead man came out, his hands and feet wrapped with strips of linen, and a cloth round his face. Jesus said to them, ‘Take off the grave clothes and let him go’” (vv.43-44)</a:t>
            </a:r>
            <a:endParaRPr lang="en-GB" dirty="0"/>
          </a:p>
        </p:txBody>
      </p:sp>
    </p:spTree>
    <p:extLst>
      <p:ext uri="{BB962C8B-B14F-4D97-AF65-F5344CB8AC3E}">
        <p14:creationId xmlns:p14="http://schemas.microsoft.com/office/powerpoint/2010/main" val="3855721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2124</TotalTime>
  <Words>887</Words>
  <Application>Microsoft Office PowerPoint</Application>
  <PresentationFormat>Widescreen</PresentationFormat>
  <Paragraphs>145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Abadi</vt:lpstr>
      <vt:lpstr>Arial</vt:lpstr>
      <vt:lpstr>Century Gothic</vt:lpstr>
      <vt:lpstr>Vapor Trail</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lpstr>Lazarus raised John 11:38-57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the Light of the World John 8:12-30</dc:title>
  <dc:creator>IT Team</dc:creator>
  <cp:lastModifiedBy>mark davey</cp:lastModifiedBy>
  <cp:revision>110</cp:revision>
  <dcterms:created xsi:type="dcterms:W3CDTF">2017-09-21T07:28:29Z</dcterms:created>
  <dcterms:modified xsi:type="dcterms:W3CDTF">2018-07-22T18:36:13Z</dcterms:modified>
</cp:coreProperties>
</file>